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91" r:id="rId6"/>
    <p:sldId id="260" r:id="rId7"/>
    <p:sldId id="261" r:id="rId8"/>
    <p:sldId id="262" r:id="rId9"/>
    <p:sldId id="263" r:id="rId10"/>
    <p:sldId id="266" r:id="rId11"/>
    <p:sldId id="264" r:id="rId12"/>
    <p:sldId id="293" r:id="rId13"/>
    <p:sldId id="292" r:id="rId14"/>
    <p:sldId id="294" r:id="rId15"/>
    <p:sldId id="296" r:id="rId16"/>
    <p:sldId id="299" r:id="rId17"/>
    <p:sldId id="297" r:id="rId18"/>
    <p:sldId id="298" r:id="rId19"/>
    <p:sldId id="300" r:id="rId20"/>
    <p:sldId id="295" r:id="rId21"/>
    <p:sldId id="301" r:id="rId22"/>
    <p:sldId id="302" r:id="rId23"/>
    <p:sldId id="303" r:id="rId24"/>
    <p:sldId id="269" r:id="rId25"/>
    <p:sldId id="265" r:id="rId26"/>
    <p:sldId id="268" r:id="rId27"/>
    <p:sldId id="270" r:id="rId28"/>
    <p:sldId id="271" r:id="rId29"/>
    <p:sldId id="273" r:id="rId30"/>
    <p:sldId id="274" r:id="rId31"/>
    <p:sldId id="275" r:id="rId32"/>
    <p:sldId id="277" r:id="rId33"/>
    <p:sldId id="316" r:id="rId34"/>
    <p:sldId id="305" r:id="rId35"/>
    <p:sldId id="306" r:id="rId36"/>
    <p:sldId id="307" r:id="rId37"/>
    <p:sldId id="308" r:id="rId38"/>
    <p:sldId id="309" r:id="rId39"/>
    <p:sldId id="310" r:id="rId40"/>
    <p:sldId id="282" r:id="rId41"/>
    <p:sldId id="283" r:id="rId42"/>
    <p:sldId id="284" r:id="rId43"/>
    <p:sldId id="285" r:id="rId44"/>
    <p:sldId id="315" r:id="rId45"/>
    <p:sldId id="287" r:id="rId46"/>
    <p:sldId id="313" r:id="rId47"/>
    <p:sldId id="311" r:id="rId48"/>
    <p:sldId id="312" r:id="rId49"/>
    <p:sldId id="290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54AB02A5-4FE5-49D9-9E24-09F23B90C450}" type="datetimeFigureOut">
              <a:rPr lang="en-US" smtClean="0"/>
              <a:pPr algn="r" eaLnBrk="1" latinLnBrk="0" hangingPunct="1"/>
              <a:t>9/11/2019</a:t>
            </a:fld>
            <a:endParaRPr lang="en-U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 algn="ctr" eaLnBrk="1" latinLnBrk="0" hangingPunct="1"/>
            <a:fld id="{6294C92D-0306-4E69-9CD3-20855E849650}" type="slidenum">
              <a:rPr kumimoji="0" lang="en-US" smtClean="0"/>
              <a:pPr algn="ctr" eaLnBrk="1" latinLnBrk="0" hangingPunct="1"/>
              <a:t>‹#›</a:t>
            </a:fld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cor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066800"/>
            <a:ext cx="7086600" cy="1828800"/>
          </a:xfrm>
        </p:spPr>
        <p:txBody>
          <a:bodyPr/>
          <a:lstStyle/>
          <a:p>
            <a:r>
              <a:rPr lang="en-US" dirty="0" err="1" smtClean="0"/>
              <a:t>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9600" y="5486400"/>
            <a:ext cx="4724400" cy="457200"/>
          </a:xfrm>
        </p:spPr>
        <p:txBody>
          <a:bodyPr/>
          <a:lstStyle/>
          <a:p>
            <a:r>
              <a:rPr lang="en-US" dirty="0" smtClean="0"/>
              <a:t>By :  </a:t>
            </a:r>
            <a:r>
              <a:rPr lang="en-US" dirty="0" err="1" smtClean="0"/>
              <a:t>Vishal</a:t>
            </a:r>
            <a:r>
              <a:rPr lang="en-US" dirty="0" smtClean="0"/>
              <a:t> </a:t>
            </a:r>
            <a:r>
              <a:rPr lang="en-US" dirty="0" err="1" smtClean="0"/>
              <a:t>Garg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447800"/>
            <a:ext cx="6858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JKTs Logo - Sm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285750"/>
            <a:ext cx="1466850" cy="2762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762001"/>
            <a:ext cx="54102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143000" y="4038600"/>
            <a:ext cx="7498080" cy="2209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Server starting :- Loads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application,services,cache</a:t>
            </a:r>
            <a:endParaRPr kumimoji="0" lang="en-US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2400" dirty="0" smtClean="0"/>
              <a:t>Serving request :- starts serving the request</a:t>
            </a:r>
            <a:endParaRPr kumimoji="0" lang="en-US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57200"/>
            <a:ext cx="6096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133600"/>
            <a:ext cx="3124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381000"/>
            <a:ext cx="7498080" cy="4800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.</a:t>
            </a:r>
            <a:r>
              <a:rPr lang="en-US" sz="2400" dirty="0" err="1" smtClean="0"/>
              <a:t>csproj</a:t>
            </a:r>
            <a:r>
              <a:rPr lang="en-US" sz="2400" dirty="0" smtClean="0"/>
              <a:t> file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371600"/>
            <a:ext cx="792480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14400"/>
            <a:ext cx="790575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4267200"/>
            <a:ext cx="7498080" cy="2286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 smtClean="0"/>
              <a:t>Core application can be hosted: -</a:t>
            </a:r>
          </a:p>
          <a:p>
            <a:r>
              <a:rPr lang="en-US" sz="2400" dirty="0" err="1" smtClean="0"/>
              <a:t>InProcess</a:t>
            </a:r>
            <a:r>
              <a:rPr lang="en-US" sz="2400" dirty="0" smtClean="0"/>
              <a:t> or</a:t>
            </a:r>
          </a:p>
          <a:p>
            <a:r>
              <a:rPr lang="en-US" sz="2400" dirty="0" err="1" smtClean="0"/>
              <a:t>OutOfProcess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57200"/>
            <a:ext cx="784860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 smtClean="0">
                <a:solidFill>
                  <a:srgbClr val="0070C0"/>
                </a:solidFill>
              </a:rPr>
              <a:t>InProcess</a:t>
            </a:r>
            <a:r>
              <a:rPr lang="en-US" sz="4400" dirty="0" smtClean="0">
                <a:solidFill>
                  <a:srgbClr val="0070C0"/>
                </a:solidFill>
              </a:rPr>
              <a:t> Hosting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60198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Demo:- </a:t>
            </a:r>
            <a:r>
              <a:rPr lang="en-US" sz="2400" dirty="0" err="1" smtClean="0"/>
              <a:t>Core_HostProcess</a:t>
            </a:r>
            <a:endParaRPr lang="en-US" sz="2400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14400"/>
            <a:ext cx="8077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 smtClean="0">
                <a:solidFill>
                  <a:srgbClr val="0070C0"/>
                </a:solidFill>
              </a:rPr>
              <a:t>InProcess</a:t>
            </a:r>
            <a:r>
              <a:rPr lang="en-US" sz="4400" dirty="0" smtClean="0">
                <a:solidFill>
                  <a:srgbClr val="0070C0"/>
                </a:solidFill>
              </a:rPr>
              <a:t> Hosting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60198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Demo:- </a:t>
            </a:r>
            <a:r>
              <a:rPr lang="en-US" sz="2400" dirty="0" err="1" smtClean="0"/>
              <a:t>Core_HostProcess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609600"/>
            <a:ext cx="69437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648200"/>
            <a:ext cx="6991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1600200"/>
            <a:ext cx="72675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 smtClean="0">
                <a:solidFill>
                  <a:srgbClr val="0070C0"/>
                </a:solidFill>
              </a:rPr>
              <a:t>OutOfProcess</a:t>
            </a:r>
            <a:r>
              <a:rPr lang="en-US" sz="4400" dirty="0" smtClean="0">
                <a:solidFill>
                  <a:srgbClr val="0070C0"/>
                </a:solidFill>
              </a:rPr>
              <a:t> Hosting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0600" y="2362200"/>
            <a:ext cx="7498080" cy="44958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600" dirty="0" smtClean="0"/>
              <a:t>CLI :- Kestrel server is used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Demo:- </a:t>
            </a:r>
            <a:r>
              <a:rPr lang="en-US" sz="2400" dirty="0" err="1" smtClean="0"/>
              <a:t>Core_HostProcess</a:t>
            </a:r>
            <a:endParaRPr 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609600"/>
            <a:ext cx="757237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581400"/>
            <a:ext cx="542925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Kestrel Server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06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Demo:- </a:t>
            </a:r>
            <a:r>
              <a:rPr lang="en-US" sz="2400" dirty="0" err="1" smtClean="0"/>
              <a:t>Core_HostProcess</a:t>
            </a:r>
            <a:endParaRPr 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09600"/>
            <a:ext cx="66770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371600"/>
            <a:ext cx="67627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1828800"/>
            <a:ext cx="734377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 smtClean="0">
                <a:solidFill>
                  <a:srgbClr val="0070C0"/>
                </a:solidFill>
              </a:rPr>
              <a:t>InProcess</a:t>
            </a:r>
            <a:r>
              <a:rPr lang="en-US" sz="4400" dirty="0" smtClean="0">
                <a:solidFill>
                  <a:srgbClr val="0070C0"/>
                </a:solidFill>
              </a:rPr>
              <a:t> VS </a:t>
            </a:r>
            <a:r>
              <a:rPr lang="en-US" sz="4400" dirty="0" err="1" smtClean="0">
                <a:solidFill>
                  <a:srgbClr val="0070C0"/>
                </a:solidFill>
              </a:rPr>
              <a:t>OutOfProcess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06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Demo:- </a:t>
            </a:r>
            <a:r>
              <a:rPr lang="en-US" sz="2400" dirty="0" err="1" smtClean="0"/>
              <a:t>Core_HostProcess</a:t>
            </a:r>
            <a:endParaRPr 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066800"/>
            <a:ext cx="80772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257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is .NET Core?</a:t>
            </a:r>
          </a:p>
          <a:p>
            <a:r>
              <a:rPr lang="en-US" sz="2400" dirty="0" smtClean="0"/>
              <a:t>Features </a:t>
            </a:r>
            <a:r>
              <a:rPr lang="en-US" sz="2400" dirty="0" smtClean="0"/>
              <a:t>of  .NET Core?</a:t>
            </a:r>
          </a:p>
          <a:p>
            <a:r>
              <a:rPr lang="en-US" sz="2400" dirty="0" smtClean="0"/>
              <a:t>Installation</a:t>
            </a:r>
          </a:p>
          <a:p>
            <a:r>
              <a:rPr lang="en-US" sz="2400" dirty="0" smtClean="0"/>
              <a:t>Using CLI</a:t>
            </a:r>
          </a:p>
          <a:p>
            <a:r>
              <a:rPr lang="en-US" sz="2400" dirty="0" smtClean="0"/>
              <a:t>Startup and Configuration</a:t>
            </a:r>
          </a:p>
          <a:p>
            <a:r>
              <a:rPr lang="en-US" sz="2400" dirty="0" smtClean="0"/>
              <a:t>Managing Middleware</a:t>
            </a:r>
          </a:p>
          <a:p>
            <a:r>
              <a:rPr lang="en-US" sz="2400" dirty="0" smtClean="0"/>
              <a:t>Tag Helpers</a:t>
            </a:r>
            <a:endParaRPr lang="en-US" sz="2400" dirty="0" smtClean="0"/>
          </a:p>
          <a:p>
            <a:r>
              <a:rPr lang="en-US" sz="2400" dirty="0" smtClean="0"/>
              <a:t>Demo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33400"/>
            <a:ext cx="21621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57200"/>
            <a:ext cx="8153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867400" y="3276600"/>
            <a:ext cx="2971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 smtClean="0">
                <a:solidFill>
                  <a:srgbClr val="0070C0"/>
                </a:solidFill>
              </a:rPr>
              <a:t>LaunchSettings.json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533400"/>
            <a:ext cx="3991897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990600" y="6488668"/>
            <a:ext cx="2755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 smtClean="0"/>
              <a:t>Demo:- </a:t>
            </a:r>
            <a:r>
              <a:rPr lang="en-US" dirty="0" err="1" smtClean="0"/>
              <a:t>Core_HostProcess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Development Environments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66800" y="4953000"/>
            <a:ext cx="7498080" cy="1066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09600"/>
            <a:ext cx="8153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990600" y="6324600"/>
            <a:ext cx="2755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 smtClean="0"/>
              <a:t>Demo:- </a:t>
            </a:r>
            <a:r>
              <a:rPr lang="en-US" dirty="0" err="1" smtClean="0"/>
              <a:t>Core_HostProcess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err="1" smtClean="0">
                <a:solidFill>
                  <a:srgbClr val="0070C0"/>
                </a:solidFill>
              </a:rPr>
              <a:t>AppSettings.json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0" y="838200"/>
            <a:ext cx="7239000" cy="22860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Configuration Order :-</a:t>
            </a:r>
          </a:p>
          <a:p>
            <a:r>
              <a:rPr lang="en-US" dirty="0" err="1" smtClean="0"/>
              <a:t>appSettings.json</a:t>
            </a:r>
            <a:endParaRPr lang="en-US" dirty="0" smtClean="0"/>
          </a:p>
          <a:p>
            <a:r>
              <a:rPr lang="en-US" dirty="0" err="1" smtClean="0"/>
              <a:t>appSettings</a:t>
            </a:r>
            <a:r>
              <a:rPr lang="en-US" dirty="0" smtClean="0"/>
              <a:t>.{Environment}.</a:t>
            </a:r>
            <a:r>
              <a:rPr lang="en-US" dirty="0" err="1" smtClean="0"/>
              <a:t>json</a:t>
            </a:r>
            <a:endParaRPr lang="en-US" dirty="0" smtClean="0"/>
          </a:p>
          <a:p>
            <a:r>
              <a:rPr lang="en-US" dirty="0" smtClean="0"/>
              <a:t>Environment variables</a:t>
            </a:r>
          </a:p>
          <a:p>
            <a:r>
              <a:rPr lang="en-US" dirty="0" smtClean="0"/>
              <a:t>Command – Line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3000" y="6488668"/>
            <a:ext cx="2755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 smtClean="0"/>
              <a:t>Demo:- </a:t>
            </a:r>
            <a:r>
              <a:rPr lang="en-US" dirty="0" err="1" smtClean="0"/>
              <a:t>Core_HostProcess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048000"/>
            <a:ext cx="50006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5943600" y="2057400"/>
            <a:ext cx="2286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162800" y="1752600"/>
            <a:ext cx="1041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 smtClean="0"/>
              <a:t>Override</a:t>
            </a:r>
            <a:endParaRPr 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3810000"/>
            <a:ext cx="27432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3581400"/>
            <a:ext cx="32385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4572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Structure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43000" y="4038600"/>
            <a:ext cx="7498080" cy="2209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05000" y="838200"/>
            <a:ext cx="59055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838200"/>
          </a:xfrm>
        </p:spPr>
        <p:txBody>
          <a:bodyPr/>
          <a:lstStyle/>
          <a:p>
            <a:r>
              <a:rPr lang="en-US" sz="4000" dirty="0" err="1" smtClean="0">
                <a:solidFill>
                  <a:srgbClr val="0070C0"/>
                </a:solidFill>
              </a:rPr>
              <a:t>Program.cs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762000"/>
            <a:ext cx="8077200" cy="5562600"/>
          </a:xfrm>
        </p:spPr>
        <p:txBody>
          <a:bodyPr/>
          <a:lstStyle/>
          <a:p>
            <a:r>
              <a:rPr lang="en-US" sz="2400" dirty="0" err="1" smtClean="0"/>
              <a:t>Program.cs</a:t>
            </a:r>
            <a:r>
              <a:rPr lang="en-US" sz="2400" dirty="0" smtClean="0"/>
              <a:t> is the first thing which runs in </a:t>
            </a:r>
            <a:r>
              <a:rPr lang="en-US" sz="2400" dirty="0" err="1" smtClean="0"/>
              <a:t>mvc</a:t>
            </a:r>
            <a:r>
              <a:rPr lang="en-US" sz="2400" dirty="0" smtClean="0"/>
              <a:t> core application</a:t>
            </a:r>
          </a:p>
          <a:p>
            <a:r>
              <a:rPr lang="en-US" sz="2400" dirty="0" smtClean="0"/>
              <a:t>It does 2 things :-</a:t>
            </a:r>
          </a:p>
          <a:p>
            <a:pPr>
              <a:buNone/>
            </a:pPr>
            <a:r>
              <a:rPr lang="en-US" sz="2400" dirty="0" smtClean="0"/>
              <a:t>    1. It starts the web server (Kestrel server)</a:t>
            </a:r>
          </a:p>
          <a:p>
            <a:pPr>
              <a:buNone/>
            </a:pPr>
            <a:r>
              <a:rPr lang="en-US" sz="2400" dirty="0" smtClean="0"/>
              <a:t>    2. It invokes </a:t>
            </a:r>
            <a:r>
              <a:rPr lang="en-US" sz="2400" dirty="0" err="1" smtClean="0"/>
              <a:t>startup.cs</a:t>
            </a:r>
            <a:r>
              <a:rPr lang="en-US" sz="2400" dirty="0" smtClean="0"/>
              <a:t> file.</a:t>
            </a:r>
          </a:p>
          <a:p>
            <a:endParaRPr 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276600"/>
            <a:ext cx="7877175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ight Arrow 5"/>
          <p:cNvSpPr/>
          <p:nvPr/>
        </p:nvSpPr>
        <p:spPr>
          <a:xfrm>
            <a:off x="1524000" y="55626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524000" y="57912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762000"/>
          </a:xfrm>
        </p:spPr>
        <p:txBody>
          <a:bodyPr/>
          <a:lstStyle/>
          <a:p>
            <a:r>
              <a:rPr lang="en-US" sz="4000" dirty="0" err="1" smtClean="0">
                <a:solidFill>
                  <a:srgbClr val="0070C0"/>
                </a:solidFill>
              </a:rPr>
              <a:t>startup.cs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838200"/>
            <a:ext cx="61531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66800" y="1676400"/>
            <a:ext cx="8077200" cy="4648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does 3 things :-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Loads a configuration</a:t>
            </a:r>
            <a:endParaRPr lang="en-US" sz="2400" dirty="0" smtClean="0"/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Add services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sz="2400" dirty="0" smtClean="0"/>
              <a:t>3.Configure services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2400" dirty="0" smtClean="0"/>
              <a:t>Plug and play model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2400" dirty="0" smtClean="0"/>
              <a:t>In </a:t>
            </a:r>
            <a:r>
              <a:rPr lang="en-US" sz="2400" dirty="0" err="1" smtClean="0"/>
              <a:t>mvc</a:t>
            </a:r>
            <a:r>
              <a:rPr lang="en-US" sz="2400" dirty="0" smtClean="0"/>
              <a:t> core we can pick and choose services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2667000"/>
            <a:ext cx="59531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0" y="3124200"/>
            <a:ext cx="53340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2286000"/>
            <a:ext cx="45815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 err="1" smtClean="0">
                <a:solidFill>
                  <a:srgbClr val="0070C0"/>
                </a:solidFill>
              </a:rPr>
              <a:t>startup.cs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25" y="838200"/>
            <a:ext cx="75342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343400"/>
            <a:ext cx="7543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err="1" smtClean="0">
                <a:solidFill>
                  <a:srgbClr val="0070C0"/>
                </a:solidFill>
              </a:rPr>
              <a:t>startup.cs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1219200"/>
            <a:ext cx="7924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66800" y="6248400"/>
            <a:ext cx="1968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Example : - Demo1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Middleware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143000"/>
            <a:ext cx="8153400" cy="5715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Pieces of code that handle requests and responses.</a:t>
            </a:r>
          </a:p>
          <a:p>
            <a:r>
              <a:rPr lang="en-US" sz="2400" dirty="0" smtClean="0"/>
              <a:t>Middleware are chained to each other to form a </a:t>
            </a:r>
            <a:r>
              <a:rPr lang="en-US" sz="2400" b="1" dirty="0" smtClean="0"/>
              <a:t>pipeline</a:t>
            </a:r>
          </a:p>
          <a:p>
            <a:r>
              <a:rPr lang="en-US" sz="2400" dirty="0" smtClean="0"/>
              <a:t>Middleware can do all sort of things, such as handling authentication, errors, static files, etc…</a:t>
            </a:r>
          </a:p>
          <a:p>
            <a:r>
              <a:rPr lang="en-US" sz="2400" dirty="0" smtClean="0"/>
              <a:t>We can set the order of middleware execution in the request pipeline</a:t>
            </a:r>
          </a:p>
          <a:p>
            <a:r>
              <a:rPr lang="en-US" sz="2400" dirty="0" smtClean="0"/>
              <a:t>Executed in order they are added</a:t>
            </a:r>
          </a:p>
          <a:p>
            <a:r>
              <a:rPr lang="en-US" sz="2400" dirty="0" smtClean="0"/>
              <a:t>Memory and performance 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What is </a:t>
            </a:r>
            <a:r>
              <a:rPr lang="en-US" sz="3600" dirty="0" err="1" smtClean="0">
                <a:solidFill>
                  <a:srgbClr val="0070C0"/>
                </a:solidFill>
              </a:rPr>
              <a:t>.Net</a:t>
            </a:r>
            <a:r>
              <a:rPr lang="en-US" sz="3600" dirty="0" smtClean="0">
                <a:solidFill>
                  <a:srgbClr val="0070C0"/>
                </a:solidFill>
              </a:rPr>
              <a:t> Core?</a:t>
            </a: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914400"/>
            <a:ext cx="8077200" cy="5791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.NET Core is a free, open-source framework for building modern, scalable, and high-performance cross-platform software applications.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Run on any platform like Windows</a:t>
            </a:r>
            <a:r>
              <a:rPr lang="en-US" sz="2400" dirty="0" smtClean="0"/>
              <a:t>, Linux, and </a:t>
            </a:r>
            <a:r>
              <a:rPr lang="en-US" sz="2400" dirty="0" err="1" smtClean="0"/>
              <a:t>MacOS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Versions: 1.0, 1.1 , 2.0, 2.1, 2.2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3789218"/>
            <a:ext cx="6505575" cy="26765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Middleware Pipeline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71600" y="990600"/>
            <a:ext cx="596265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3352800" y="5257800"/>
            <a:ext cx="2819400" cy="609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Short circuiting middleware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0" y="914400"/>
            <a:ext cx="7498080" cy="2209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middleware doesn’t necessarily have to call the next middleware. </a:t>
            </a:r>
          </a:p>
          <a:p>
            <a:pPr>
              <a:buNone/>
            </a:pPr>
            <a:r>
              <a:rPr lang="en-US" sz="2400" b="1" dirty="0" smtClean="0"/>
              <a:t>Terminal </a:t>
            </a:r>
            <a:r>
              <a:rPr lang="en-US" sz="2400" b="1" dirty="0" smtClean="0"/>
              <a:t>middleware : -</a:t>
            </a:r>
          </a:p>
          <a:p>
            <a:r>
              <a:rPr lang="en-US" sz="2400" dirty="0" smtClean="0"/>
              <a:t>Doesn’t call next middleware</a:t>
            </a:r>
          </a:p>
          <a:p>
            <a:r>
              <a:rPr lang="en-US" sz="2400" dirty="0" err="1" smtClean="0"/>
              <a:t>app.</a:t>
            </a:r>
            <a:r>
              <a:rPr lang="en-US" sz="2400" b="1" dirty="0" err="1" smtClean="0"/>
              <a:t>Run</a:t>
            </a:r>
            <a:r>
              <a:rPr lang="en-US" sz="2400" dirty="0" smtClean="0"/>
              <a:t>(context)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3276600"/>
            <a:ext cx="58674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 rot="10800000">
            <a:off x="2590800" y="2971800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6400800"/>
            <a:ext cx="33051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Arrow Connector 10"/>
          <p:cNvCxnSpPr/>
          <p:nvPr/>
        </p:nvCxnSpPr>
        <p:spPr>
          <a:xfrm rot="16200000" flipV="1">
            <a:off x="4914900" y="5905500"/>
            <a:ext cx="5334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219200" y="457200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To call next </a:t>
            </a:r>
            <a:r>
              <a:rPr lang="en-US" sz="2400" dirty="0" smtClean="0"/>
              <a:t>middleware :   </a:t>
            </a:r>
            <a:r>
              <a:rPr lang="en-US" sz="2400" dirty="0" err="1" smtClean="0"/>
              <a:t>app.</a:t>
            </a:r>
            <a:r>
              <a:rPr lang="en-US" sz="2400" b="1" dirty="0" err="1" smtClean="0"/>
              <a:t>U</a:t>
            </a:r>
            <a:r>
              <a:rPr lang="en-US" sz="2400" b="1" dirty="0" err="1" smtClean="0"/>
              <a:t>se</a:t>
            </a:r>
            <a:r>
              <a:rPr lang="en-US" sz="2400" dirty="0" smtClean="0"/>
              <a:t>(</a:t>
            </a:r>
            <a:r>
              <a:rPr lang="en-US" sz="2400" dirty="0" err="1" smtClean="0"/>
              <a:t>context,next</a:t>
            </a:r>
            <a:r>
              <a:rPr lang="en-US" sz="2400" dirty="0" smtClean="0"/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57600" y="5410200"/>
            <a:ext cx="2176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Call next middleware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 smtClean="0">
                <a:solidFill>
                  <a:srgbClr val="0070C0"/>
                </a:solidFill>
              </a:rPr>
              <a:t>Middleware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 : - </a:t>
            </a:r>
            <a:r>
              <a:rPr lang="en-US" sz="2400" dirty="0" err="1" smtClean="0"/>
              <a:t>Core_Middleware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14400"/>
            <a:ext cx="7705725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 smtClean="0">
                <a:solidFill>
                  <a:srgbClr val="0070C0"/>
                </a:solidFill>
              </a:rPr>
              <a:t>Middleware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 : - </a:t>
            </a:r>
            <a:r>
              <a:rPr lang="en-US" sz="2400" dirty="0" err="1" smtClean="0"/>
              <a:t>Core_Middleware</a:t>
            </a:r>
            <a:r>
              <a:rPr lang="en-US" sz="2400" dirty="0" smtClean="0"/>
              <a:t> &gt; </a:t>
            </a:r>
            <a:r>
              <a:rPr lang="en-US" sz="2400" dirty="0" err="1" smtClean="0"/>
              <a:t>Custom_Middleware</a:t>
            </a:r>
            <a:endParaRPr lang="en-US" sz="24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143000" y="914400"/>
            <a:ext cx="7498080" cy="2209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 can also create our Custom Middleware's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752600"/>
            <a:ext cx="6705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1752600" y="3276600"/>
            <a:ext cx="23622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Built-In </a:t>
            </a:r>
            <a:r>
              <a:rPr lang="en-US" sz="4400" dirty="0" err="1" smtClean="0">
                <a:solidFill>
                  <a:srgbClr val="0070C0"/>
                </a:solidFill>
              </a:rPr>
              <a:t>Middlewares</a:t>
            </a:r>
            <a:r>
              <a:rPr lang="en-US" sz="4400" dirty="0" smtClean="0">
                <a:solidFill>
                  <a:srgbClr val="0070C0"/>
                </a:solidFill>
              </a:rPr>
              <a:t>(</a:t>
            </a:r>
            <a:r>
              <a:rPr lang="en-US" sz="4400" dirty="0" err="1" smtClean="0">
                <a:solidFill>
                  <a:srgbClr val="0070C0"/>
                </a:solidFill>
              </a:rPr>
              <a:t>UseStaticFiles</a:t>
            </a:r>
            <a:r>
              <a:rPr lang="en-US" sz="4400" dirty="0" smtClean="0">
                <a:solidFill>
                  <a:srgbClr val="0070C0"/>
                </a:solidFill>
              </a:rPr>
              <a:t>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 : - </a:t>
            </a:r>
            <a:r>
              <a:rPr lang="en-US" sz="2400" dirty="0" err="1" smtClean="0"/>
              <a:t>Core_Staticfiles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66800" y="838200"/>
            <a:ext cx="7315200" cy="1752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400" b="1" dirty="0" err="1" smtClean="0"/>
              <a:t>UseStaticFiles</a:t>
            </a:r>
            <a:r>
              <a:rPr lang="en-US" sz="2400" b="1" dirty="0" smtClean="0"/>
              <a:t>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:- </a:t>
            </a:r>
            <a:r>
              <a:rPr lang="en-US" sz="2400" dirty="0" smtClean="0"/>
              <a:t>used </a:t>
            </a:r>
            <a:r>
              <a:rPr lang="en-US" sz="2400" dirty="0" smtClean="0"/>
              <a:t>to enable static files, such as HTML, JavaScript, CSS and graphics files</a:t>
            </a:r>
            <a:r>
              <a:rPr lang="en-US" sz="2400" dirty="0" smtClean="0"/>
              <a:t>.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</a:t>
            </a:r>
            <a:r>
              <a:rPr lang="en-US" sz="2400" dirty="0" smtClean="0"/>
              <a:t>  1) Add Middleware :- </a:t>
            </a:r>
            <a:r>
              <a:rPr lang="en-US" sz="2400" b="1" dirty="0" err="1" smtClean="0"/>
              <a:t>UseStaticFiles</a:t>
            </a:r>
            <a:r>
              <a:rPr lang="en-US" sz="2400" dirty="0" smtClean="0"/>
              <a:t>()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</a:t>
            </a:r>
            <a:r>
              <a:rPr lang="en-US" sz="2400" dirty="0" smtClean="0"/>
              <a:t> 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  2)Static content </a:t>
            </a:r>
            <a:r>
              <a:rPr lang="en-US" sz="2400" dirty="0" err="1" smtClean="0"/>
              <a:t>in”wwwroot</a:t>
            </a:r>
            <a:r>
              <a:rPr lang="en-US" sz="2400" dirty="0" smtClean="0"/>
              <a:t>” folder.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</a:t>
            </a:r>
            <a:r>
              <a:rPr lang="en-US" sz="2400" dirty="0" smtClean="0"/>
              <a:t>  </a:t>
            </a:r>
            <a:endParaRPr lang="en-US" sz="2400" dirty="0" smtClean="0"/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5562600"/>
            <a:ext cx="289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590800"/>
            <a:ext cx="722947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1752600" y="3276600"/>
            <a:ext cx="23622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Built-In </a:t>
            </a:r>
            <a:r>
              <a:rPr lang="en-US" sz="4400" dirty="0" err="1" smtClean="0">
                <a:solidFill>
                  <a:srgbClr val="0070C0"/>
                </a:solidFill>
              </a:rPr>
              <a:t>Middlewares</a:t>
            </a:r>
            <a:r>
              <a:rPr lang="en-US" sz="4400" dirty="0" smtClean="0">
                <a:solidFill>
                  <a:srgbClr val="0070C0"/>
                </a:solidFill>
              </a:rPr>
              <a:t> (</a:t>
            </a:r>
            <a:r>
              <a:rPr lang="en-US" sz="4400" dirty="0" err="1" smtClean="0">
                <a:solidFill>
                  <a:srgbClr val="0070C0"/>
                </a:solidFill>
              </a:rPr>
              <a:t>UseDefaultFiles</a:t>
            </a:r>
            <a:r>
              <a:rPr lang="en-US" sz="4400" dirty="0" smtClean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 : - </a:t>
            </a:r>
            <a:r>
              <a:rPr lang="en-US" sz="2400" dirty="0" err="1" smtClean="0"/>
              <a:t>Core_Staticfiles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66800" y="838200"/>
            <a:ext cx="7315200" cy="1752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400" b="1" dirty="0" err="1" smtClean="0"/>
              <a:t>UseDefaultFiles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:- </a:t>
            </a:r>
            <a:r>
              <a:rPr lang="en-US" sz="2400" dirty="0" smtClean="0"/>
              <a:t>used </a:t>
            </a:r>
            <a:r>
              <a:rPr lang="en-US" sz="2400" dirty="0" smtClean="0"/>
              <a:t>to enable </a:t>
            </a:r>
            <a:r>
              <a:rPr lang="en-US" sz="2400" dirty="0" smtClean="0"/>
              <a:t>default files</a:t>
            </a:r>
            <a:r>
              <a:rPr lang="en-US" sz="2400" dirty="0" smtClean="0"/>
              <a:t>, such as </a:t>
            </a:r>
            <a:r>
              <a:rPr lang="en-US" sz="2400" dirty="0" smtClean="0"/>
              <a:t>HTML files.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</a:t>
            </a:r>
            <a:r>
              <a:rPr lang="en-US" sz="2400" dirty="0" smtClean="0"/>
              <a:t>  1) Add Middleware :- </a:t>
            </a:r>
            <a:r>
              <a:rPr lang="en-US" sz="2400" b="1" dirty="0" err="1" smtClean="0"/>
              <a:t>UseDefaultFiles</a:t>
            </a:r>
            <a:r>
              <a:rPr lang="en-US" sz="2400" dirty="0" smtClean="0"/>
              <a:t>()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</a:t>
            </a:r>
            <a:r>
              <a:rPr lang="en-US" sz="2400" dirty="0" smtClean="0"/>
              <a:t> 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  2)Static content </a:t>
            </a:r>
            <a:r>
              <a:rPr lang="en-US" sz="2400" dirty="0" err="1" smtClean="0"/>
              <a:t>in”wwwroot</a:t>
            </a:r>
            <a:r>
              <a:rPr lang="en-US" sz="2400" dirty="0" smtClean="0"/>
              <a:t>” folder.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</a:t>
            </a:r>
            <a:r>
              <a:rPr lang="en-US" sz="2400" dirty="0" smtClean="0"/>
              <a:t>  </a:t>
            </a:r>
            <a:endParaRPr lang="en-US" sz="2400" dirty="0" smtClean="0"/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5562600"/>
            <a:ext cx="289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514600"/>
            <a:ext cx="6553200" cy="2945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371600" y="3505200"/>
            <a:ext cx="4343400" cy="1752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447800" y="1752600"/>
            <a:ext cx="4114800" cy="1447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 smtClean="0">
                <a:solidFill>
                  <a:srgbClr val="0070C0"/>
                </a:solidFill>
              </a:rPr>
              <a:t>Built-In </a:t>
            </a:r>
            <a:r>
              <a:rPr lang="en-US" sz="4400" dirty="0" err="1" smtClean="0">
                <a:solidFill>
                  <a:srgbClr val="0070C0"/>
                </a:solidFill>
              </a:rPr>
              <a:t>Middlewares</a:t>
            </a:r>
            <a:r>
              <a:rPr lang="en-US" sz="4400" dirty="0" smtClean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 : - </a:t>
            </a:r>
            <a:r>
              <a:rPr lang="en-US" sz="2400" dirty="0" err="1" smtClean="0"/>
              <a:t>Core_Staticfiles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66800" y="838200"/>
            <a:ext cx="7315200" cy="1752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057400"/>
            <a:ext cx="3733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066800" y="1143000"/>
            <a:ext cx="749808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Ordering of Middleware's </a:t>
            </a:r>
            <a:r>
              <a:rPr lang="en-US" sz="2400" dirty="0" smtClean="0"/>
              <a:t>should be taken care of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10000"/>
            <a:ext cx="373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 smtClean="0">
                <a:solidFill>
                  <a:srgbClr val="0070C0"/>
                </a:solidFill>
              </a:rPr>
              <a:t>Built-In </a:t>
            </a:r>
            <a:r>
              <a:rPr lang="en-US" sz="4400" dirty="0" err="1" smtClean="0">
                <a:solidFill>
                  <a:srgbClr val="0070C0"/>
                </a:solidFill>
              </a:rPr>
              <a:t>Middlewares</a:t>
            </a:r>
            <a:r>
              <a:rPr lang="en-US" sz="4400" dirty="0" smtClean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 : - </a:t>
            </a:r>
            <a:r>
              <a:rPr lang="en-US" sz="2400" dirty="0" err="1" smtClean="0"/>
              <a:t>Core_Staticfiles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66800" y="838200"/>
            <a:ext cx="8077200" cy="1219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66800" y="1143000"/>
            <a:ext cx="8077200" cy="838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Set any other file as default file apart from “Default.html”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4114800"/>
            <a:ext cx="7620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Content Placeholder 3"/>
          <p:cNvSpPr txBox="1">
            <a:spLocks/>
          </p:cNvSpPr>
          <p:nvPr/>
        </p:nvSpPr>
        <p:spPr>
          <a:xfrm>
            <a:off x="1143000" y="2286000"/>
            <a:ext cx="7315200" cy="685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2400" b="1" dirty="0" err="1" smtClean="0"/>
              <a:t>DefaultFileOptions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:- </a:t>
            </a:r>
            <a:r>
              <a:rPr lang="en-US" sz="2400" dirty="0" smtClean="0"/>
              <a:t>used </a:t>
            </a:r>
            <a:r>
              <a:rPr lang="en-US" sz="2400" dirty="0" smtClean="0"/>
              <a:t>to </a:t>
            </a:r>
            <a:r>
              <a:rPr lang="en-US" sz="2400" dirty="0" smtClean="0"/>
              <a:t>set default files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</a:t>
            </a:r>
            <a:r>
              <a:rPr lang="en-US" sz="2400" dirty="0" smtClean="0"/>
              <a:t>  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</a:t>
            </a:r>
            <a:r>
              <a:rPr lang="en-US" sz="2400" dirty="0" smtClean="0"/>
              <a:t> 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</a:t>
            </a:r>
            <a:r>
              <a:rPr lang="en-US" sz="2400" dirty="0" smtClean="0"/>
              <a:t>  </a:t>
            </a:r>
            <a:endParaRPr lang="en-US" sz="2400" dirty="0" smtClean="0"/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267200"/>
            <a:ext cx="7772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1447800" y="2057400"/>
            <a:ext cx="3276600" cy="205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52600" y="3276600"/>
            <a:ext cx="23622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Built-In </a:t>
            </a:r>
            <a:r>
              <a:rPr lang="en-US" sz="4400" dirty="0" err="1" smtClean="0">
                <a:solidFill>
                  <a:srgbClr val="0070C0"/>
                </a:solidFill>
              </a:rPr>
              <a:t>Middlewares</a:t>
            </a:r>
            <a:r>
              <a:rPr lang="en-US" sz="4400" dirty="0" smtClean="0">
                <a:solidFill>
                  <a:srgbClr val="0070C0"/>
                </a:solidFill>
              </a:rPr>
              <a:t> (</a:t>
            </a:r>
            <a:r>
              <a:rPr lang="en-US" sz="4400" dirty="0" err="1" smtClean="0">
                <a:solidFill>
                  <a:srgbClr val="0070C0"/>
                </a:solidFill>
              </a:rPr>
              <a:t>UseFileServer</a:t>
            </a:r>
            <a:r>
              <a:rPr lang="en-US" sz="4400" dirty="0" smtClean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 : - </a:t>
            </a:r>
            <a:r>
              <a:rPr lang="en-US" sz="2400" dirty="0" err="1" smtClean="0"/>
              <a:t>Core_Staticfiles</a:t>
            </a: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66800" y="838200"/>
            <a:ext cx="7315200" cy="3276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400" b="1" dirty="0" err="1" smtClean="0"/>
              <a:t>UseFileServer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:- </a:t>
            </a:r>
            <a:r>
              <a:rPr lang="en-US" sz="2400" dirty="0" smtClean="0"/>
              <a:t>used to enable </a:t>
            </a:r>
            <a:r>
              <a:rPr lang="en-US" sz="2400" dirty="0" smtClean="0"/>
              <a:t>default and static </a:t>
            </a:r>
            <a:r>
              <a:rPr lang="en-US" sz="2400" dirty="0" smtClean="0"/>
              <a:t>files, such as HTML, JavaScript, CSS and graphics files.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   Middleware :- </a:t>
            </a:r>
            <a:r>
              <a:rPr lang="en-US" sz="2400" b="1" dirty="0" err="1" smtClean="0"/>
              <a:t>UseFileServer</a:t>
            </a:r>
            <a:r>
              <a:rPr lang="en-US" sz="2400" dirty="0" smtClean="0"/>
              <a:t>()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</a:t>
            </a:r>
            <a:r>
              <a:rPr lang="en-US" sz="2400" dirty="0" smtClean="0"/>
              <a:t>      </a:t>
            </a:r>
            <a:r>
              <a:rPr lang="en-US" sz="2400" b="1" dirty="0" err="1" smtClean="0"/>
              <a:t>UseDefaultFiles</a:t>
            </a:r>
            <a:r>
              <a:rPr lang="en-US" sz="2400" dirty="0" smtClean="0"/>
              <a:t>()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</a:t>
            </a:r>
            <a:r>
              <a:rPr lang="en-US" sz="2400" dirty="0" smtClean="0"/>
              <a:t>      </a:t>
            </a: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b="1" dirty="0" smtClean="0"/>
              <a:t>       </a:t>
            </a:r>
            <a:r>
              <a:rPr lang="en-US" sz="2400" b="1" dirty="0" err="1" smtClean="0"/>
              <a:t>UseStaticFiles</a:t>
            </a:r>
            <a:r>
              <a:rPr lang="en-US" sz="2400" dirty="0" smtClean="0"/>
              <a:t>()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ross 7"/>
          <p:cNvSpPr/>
          <p:nvPr/>
        </p:nvSpPr>
        <p:spPr>
          <a:xfrm>
            <a:off x="2514600" y="2514600"/>
            <a:ext cx="609600" cy="685800"/>
          </a:xfrm>
          <a:prstGeom prst="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5105400" y="5334000"/>
            <a:ext cx="2438400" cy="228600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evel 13"/>
          <p:cNvSpPr/>
          <p:nvPr/>
        </p:nvSpPr>
        <p:spPr>
          <a:xfrm>
            <a:off x="1600200" y="3048000"/>
            <a:ext cx="4267200" cy="762000"/>
          </a:xfrm>
          <a:prstGeom prst="beve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evel 11"/>
          <p:cNvSpPr/>
          <p:nvPr/>
        </p:nvSpPr>
        <p:spPr>
          <a:xfrm>
            <a:off x="4495800" y="990600"/>
            <a:ext cx="4038600" cy="533400"/>
          </a:xfrm>
          <a:prstGeom prst="beve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 smtClean="0">
                <a:solidFill>
                  <a:srgbClr val="0070C0"/>
                </a:solidFill>
              </a:rPr>
              <a:t>Built-In </a:t>
            </a:r>
            <a:r>
              <a:rPr lang="en-US" sz="4400" dirty="0" err="1" smtClean="0">
                <a:solidFill>
                  <a:srgbClr val="0070C0"/>
                </a:solidFill>
              </a:rPr>
              <a:t>Middlewares</a:t>
            </a:r>
            <a:r>
              <a:rPr lang="en-US" sz="4400" dirty="0" smtClean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324600"/>
            <a:ext cx="749808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Demo : - </a:t>
            </a:r>
            <a:r>
              <a:rPr lang="en-US" sz="2400" dirty="0" err="1" smtClean="0"/>
              <a:t>Core_Staticfiles</a:t>
            </a:r>
            <a:endParaRPr lang="en-US" sz="2400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1066800" y="990600"/>
            <a:ext cx="7498080" cy="5257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Naming Convention :-     &lt;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&gt;&lt;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MiddlewareName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&gt;();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</a:t>
            </a:r>
            <a:r>
              <a:rPr lang="en-US" sz="2400" dirty="0" smtClean="0"/>
              <a:t>   </a:t>
            </a:r>
            <a:r>
              <a:rPr lang="en-US" sz="2400" dirty="0" err="1" smtClean="0"/>
              <a:t>E.g</a:t>
            </a:r>
            <a:r>
              <a:rPr lang="en-US" sz="2400" dirty="0" smtClean="0"/>
              <a:t>:-   </a:t>
            </a:r>
            <a:r>
              <a:rPr lang="en-US" sz="2400" dirty="0" err="1" smtClean="0">
                <a:solidFill>
                  <a:srgbClr val="FF0000"/>
                </a:solidFill>
              </a:rPr>
              <a:t>Use</a:t>
            </a:r>
            <a:r>
              <a:rPr lang="en-US" sz="2400" dirty="0" err="1" smtClean="0">
                <a:solidFill>
                  <a:srgbClr val="002060"/>
                </a:solidFill>
              </a:rPr>
              <a:t>FileServer</a:t>
            </a:r>
            <a:r>
              <a:rPr lang="en-US" sz="2400" dirty="0" smtClean="0"/>
              <a:t>();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n-US" sz="2400" dirty="0" smtClean="0"/>
              <a:t>To customize Middleware options :-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400" dirty="0" smtClean="0"/>
              <a:t> </a:t>
            </a:r>
            <a:r>
              <a:rPr lang="en-US" sz="2400" dirty="0" smtClean="0"/>
              <a:t>    &lt;</a:t>
            </a:r>
            <a:r>
              <a:rPr lang="en-US" sz="2400" dirty="0" err="1" smtClean="0">
                <a:solidFill>
                  <a:srgbClr val="002060"/>
                </a:solidFill>
              </a:rPr>
              <a:t>MiddlewareName</a:t>
            </a:r>
            <a:r>
              <a:rPr lang="en-US" sz="2400" dirty="0" smtClean="0"/>
              <a:t>&gt;&lt;</a:t>
            </a:r>
            <a:r>
              <a:rPr lang="en-US" sz="2400" dirty="0" smtClean="0">
                <a:solidFill>
                  <a:srgbClr val="C00000"/>
                </a:solidFill>
              </a:rPr>
              <a:t>Options</a:t>
            </a:r>
            <a:r>
              <a:rPr lang="en-US" sz="2400" dirty="0" smtClean="0"/>
              <a:t>&gt;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endParaRPr lang="en-US" sz="2400" dirty="0" smtClean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400" dirty="0" smtClean="0"/>
              <a:t>    </a:t>
            </a:r>
            <a:r>
              <a:rPr lang="en-US" sz="2400" dirty="0" err="1" smtClean="0"/>
              <a:t>E.g</a:t>
            </a:r>
            <a:r>
              <a:rPr lang="en-US" sz="2400" dirty="0" smtClean="0"/>
              <a:t>:-    </a:t>
            </a:r>
            <a:r>
              <a:rPr lang="en-US" sz="2400" dirty="0" err="1" smtClean="0">
                <a:solidFill>
                  <a:srgbClr val="002060"/>
                </a:solidFill>
              </a:rPr>
              <a:t>FileServer</a:t>
            </a:r>
            <a:r>
              <a:rPr lang="en-US" sz="2400" dirty="0" err="1" smtClean="0">
                <a:solidFill>
                  <a:srgbClr val="C00000"/>
                </a:solidFill>
              </a:rPr>
              <a:t>Options</a:t>
            </a:r>
            <a:endParaRPr lang="en-US" sz="2400" dirty="0" smtClean="0">
              <a:solidFill>
                <a:srgbClr val="C00000"/>
              </a:solidFill>
            </a:endParaRP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400" dirty="0" smtClean="0"/>
              <a:t>              </a:t>
            </a:r>
            <a:r>
              <a:rPr lang="en-US" sz="2400" dirty="0" err="1" smtClean="0">
                <a:solidFill>
                  <a:srgbClr val="002060"/>
                </a:solidFill>
              </a:rPr>
              <a:t>DefaultFiles</a:t>
            </a:r>
            <a:r>
              <a:rPr lang="en-US" sz="2400" dirty="0" err="1" smtClean="0">
                <a:solidFill>
                  <a:srgbClr val="C00000"/>
                </a:solidFill>
              </a:rPr>
              <a:t>Options</a:t>
            </a:r>
            <a:endParaRPr lang="en-US" sz="2400" dirty="0" smtClean="0">
              <a:solidFill>
                <a:srgbClr val="C00000"/>
              </a:solidFill>
            </a:endParaRP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400" dirty="0" smtClean="0"/>
          </a:p>
          <a:p>
            <a:r>
              <a:rPr lang="en-US" sz="2400" dirty="0" smtClean="0"/>
              <a:t>  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Features </a:t>
            </a:r>
            <a:r>
              <a:rPr lang="en-US" sz="3600" dirty="0" smtClean="0">
                <a:solidFill>
                  <a:srgbClr val="0070C0"/>
                </a:solidFill>
              </a:rPr>
              <a:t>of .NET Core?</a:t>
            </a: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14400"/>
            <a:ext cx="7848600" cy="5638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Free </a:t>
            </a:r>
            <a:r>
              <a:rPr lang="en-US" sz="2400" dirty="0" smtClean="0"/>
              <a:t>and Open Source.</a:t>
            </a:r>
          </a:p>
          <a:p>
            <a:r>
              <a:rPr lang="en-US" sz="2400" dirty="0" smtClean="0"/>
              <a:t>Cross-platform.</a:t>
            </a:r>
          </a:p>
          <a:p>
            <a:r>
              <a:rPr lang="en-US" sz="2400" dirty="0" smtClean="0"/>
              <a:t>Container Support</a:t>
            </a:r>
          </a:p>
          <a:p>
            <a:r>
              <a:rPr lang="en-US" sz="2400" dirty="0" smtClean="0"/>
              <a:t>High performance</a:t>
            </a:r>
          </a:p>
          <a:p>
            <a:r>
              <a:rPr lang="en-US" sz="2400" dirty="0" smtClean="0"/>
              <a:t>Multiple environments mode</a:t>
            </a:r>
          </a:p>
          <a:p>
            <a:r>
              <a:rPr lang="en-US" sz="2400" dirty="0" smtClean="0"/>
              <a:t>Dependency Injection</a:t>
            </a:r>
          </a:p>
          <a:p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Built-In </a:t>
            </a:r>
            <a:r>
              <a:rPr lang="en-US" sz="4000" dirty="0" err="1" smtClean="0">
                <a:solidFill>
                  <a:srgbClr val="0070C0"/>
                </a:solidFill>
              </a:rPr>
              <a:t>Middlewares</a:t>
            </a:r>
            <a:r>
              <a:rPr lang="en-US" sz="4000" dirty="0" smtClean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0" y="914400"/>
            <a:ext cx="7848600" cy="1981200"/>
          </a:xfrm>
        </p:spPr>
        <p:txBody>
          <a:bodyPr>
            <a:noAutofit/>
          </a:bodyPr>
          <a:lstStyle/>
          <a:p>
            <a:r>
              <a:rPr lang="en-US" sz="2400" b="1" dirty="0" err="1" smtClean="0"/>
              <a:t>UseDeveloperExceptionPage</a:t>
            </a:r>
            <a:r>
              <a:rPr lang="en-US" sz="2400" dirty="0" smtClean="0"/>
              <a:t> </a:t>
            </a:r>
            <a:r>
              <a:rPr lang="en-US" sz="2400" b="1" dirty="0" smtClean="0"/>
              <a:t>:- </a:t>
            </a:r>
            <a:r>
              <a:rPr lang="en-US" sz="2400" dirty="0" smtClean="0"/>
              <a:t>used </a:t>
            </a:r>
            <a:r>
              <a:rPr lang="en-US" sz="2400" dirty="0" smtClean="0"/>
              <a:t>to display exception details like </a:t>
            </a:r>
            <a:r>
              <a:rPr lang="en-US" sz="2400" dirty="0" smtClean="0"/>
              <a:t>stack trace, query string, cookies etc..</a:t>
            </a:r>
          </a:p>
          <a:p>
            <a:r>
              <a:rPr lang="en-US" sz="2400" dirty="0" smtClean="0"/>
              <a:t>Should be Plugged </a:t>
            </a:r>
            <a:r>
              <a:rPr lang="en-US" sz="2400" dirty="0" smtClean="0"/>
              <a:t>in pipeline as early as possible</a:t>
            </a:r>
          </a:p>
          <a:p>
            <a:pPr>
              <a:buNone/>
            </a:pPr>
            <a:r>
              <a:rPr lang="en-US" sz="2400" dirty="0" smtClean="0"/>
              <a:t>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971800"/>
            <a:ext cx="7620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Left Arrow 6"/>
          <p:cNvSpPr/>
          <p:nvPr/>
        </p:nvSpPr>
        <p:spPr>
          <a:xfrm>
            <a:off x="5257800" y="4191000"/>
            <a:ext cx="2590800" cy="152400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6324600"/>
            <a:ext cx="749808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Demo : - Core_Staticfiles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Setup MVC in ASP.NET CORE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0" y="914400"/>
            <a:ext cx="7498080" cy="2667000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2  steps : -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1 ) Add MVC services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2) Add MVC Middleware</a:t>
            </a:r>
          </a:p>
          <a:p>
            <a:endParaRPr lang="en-US" sz="2400" dirty="0" smtClean="0"/>
          </a:p>
          <a:p>
            <a:endParaRPr lang="en-US" sz="2400" b="1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828800"/>
            <a:ext cx="602932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505200"/>
            <a:ext cx="727710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1371600" y="6248400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Demo :- </a:t>
            </a:r>
            <a:r>
              <a:rPr lang="en-US" dirty="0" err="1" smtClean="0"/>
              <a:t>core_MVC_Setup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762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Routing</a:t>
            </a:r>
            <a:endParaRPr lang="en-US" sz="3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609600"/>
            <a:ext cx="6663806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810000"/>
            <a:ext cx="6181725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1219200" y="3352800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Attribute routing :- 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66800" y="3657600"/>
            <a:ext cx="7848600" cy="2209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762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Tag helpers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6800" y="685800"/>
            <a:ext cx="7924800" cy="5715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Creating </a:t>
            </a:r>
            <a:r>
              <a:rPr lang="en-US" sz="2400" dirty="0" smtClean="0"/>
              <a:t>and rendering HTML elements in Razor </a:t>
            </a:r>
            <a:r>
              <a:rPr lang="en-US" sz="2400" dirty="0" smtClean="0"/>
              <a:t>files</a:t>
            </a:r>
          </a:p>
          <a:p>
            <a:r>
              <a:rPr lang="en-US" sz="2400" dirty="0" smtClean="0"/>
              <a:t> </a:t>
            </a:r>
            <a:r>
              <a:rPr lang="en-US" sz="2400" dirty="0" smtClean="0"/>
              <a:t>Built-in </a:t>
            </a:r>
            <a:r>
              <a:rPr lang="en-US" sz="2400" dirty="0" smtClean="0"/>
              <a:t>Tag </a:t>
            </a:r>
            <a:r>
              <a:rPr lang="en-US" sz="2400" dirty="0" smtClean="0"/>
              <a:t>Helpers :- forms, labels etc.</a:t>
            </a:r>
            <a:endParaRPr lang="en-US" sz="2400" dirty="0" smtClean="0"/>
          </a:p>
          <a:p>
            <a:r>
              <a:rPr lang="en-US" sz="2400" dirty="0" smtClean="0"/>
              <a:t>Tag Helpers reduce the explicit transitions between HTML and C# in Razor views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Import &lt;TAG HELPERS&gt; :-</a:t>
            </a:r>
          </a:p>
          <a:p>
            <a:pPr>
              <a:buNone/>
            </a:pPr>
            <a:r>
              <a:rPr lang="en-US" sz="2400" dirty="0" smtClean="0"/>
              <a:t> </a:t>
            </a:r>
            <a:r>
              <a:rPr lang="en-US" sz="2400" dirty="0" smtClean="0"/>
              <a:t>   </a:t>
            </a:r>
          </a:p>
          <a:p>
            <a:pPr>
              <a:buNone/>
            </a:pPr>
            <a:r>
              <a:rPr lang="en-US" sz="2400" dirty="0" smtClean="0"/>
              <a:t> 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@</a:t>
            </a:r>
            <a:r>
              <a:rPr lang="en-US" sz="2400" dirty="0" err="1" smtClean="0"/>
              <a:t>addTageHelper</a:t>
            </a:r>
            <a:r>
              <a:rPr lang="en-US" sz="2400" dirty="0" smtClean="0"/>
              <a:t> :- Directive</a:t>
            </a:r>
          </a:p>
          <a:p>
            <a:pPr>
              <a:buNone/>
            </a:pPr>
            <a:r>
              <a:rPr lang="en-US" sz="2400" dirty="0" smtClean="0"/>
              <a:t>   *  :-  All Tag helpers</a:t>
            </a:r>
          </a:p>
          <a:p>
            <a:pPr>
              <a:buNone/>
            </a:pPr>
            <a:r>
              <a:rPr lang="en-US" sz="2400" dirty="0" smtClean="0"/>
              <a:t> </a:t>
            </a:r>
            <a:r>
              <a:rPr lang="en-US" sz="2400" dirty="0" err="1" smtClean="0"/>
              <a:t>Microsoft.AspNetCore.Mvc.TagHelpers</a:t>
            </a:r>
            <a:r>
              <a:rPr lang="en-US" sz="2400" dirty="0" smtClean="0"/>
              <a:t>  :- Assembly name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066800" y="6488668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Demo :- </a:t>
            </a:r>
            <a:r>
              <a:rPr lang="en-US" dirty="0" err="1" smtClean="0"/>
              <a:t>core_MVC_Setup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895600"/>
            <a:ext cx="594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762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Tag helpers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1066800" y="6488668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Demo :- </a:t>
            </a:r>
            <a:r>
              <a:rPr lang="en-US" dirty="0" err="1" smtClean="0"/>
              <a:t>core_MVC_Setup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1066800" y="685800"/>
            <a:ext cx="7924800" cy="5486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Some  &lt;Tag Helpers&gt; examples :-</a:t>
            </a:r>
          </a:p>
          <a:p>
            <a:r>
              <a:rPr lang="en-US" sz="2400" b="1" dirty="0" smtClean="0"/>
              <a:t>&lt;LINK Tag Helper&gt;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&lt;FORM Tag Helper&gt;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&lt;LABEL Tag Helper&gt;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&lt;INPUT  Tag Helper&gt;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&lt;LIST Tag Helper&gt;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&lt;VALIDATION Tag Helper&gt;</a:t>
            </a:r>
          </a:p>
          <a:p>
            <a:endParaRPr lang="en-US" sz="2400" b="1" dirty="0" smtClean="0"/>
          </a:p>
          <a:p>
            <a:endParaRPr lang="en-US" sz="2400" b="1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799" y="1523999"/>
            <a:ext cx="8077221" cy="381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514600"/>
            <a:ext cx="8001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3429000"/>
            <a:ext cx="7924800" cy="36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6800" y="4267200"/>
            <a:ext cx="7924800" cy="319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3000" y="5181599"/>
            <a:ext cx="77724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42999" y="6019800"/>
            <a:ext cx="777240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66800" y="6488668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Demo :- </a:t>
            </a:r>
            <a:r>
              <a:rPr lang="en-US" dirty="0" err="1" smtClean="0"/>
              <a:t>core_MVC_Setup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762000"/>
            <a:ext cx="75438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0"/>
            <a:ext cx="53530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457200"/>
            <a:ext cx="7696200" cy="219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762000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solidFill>
                  <a:srgbClr val="0070C0"/>
                </a:solidFill>
              </a:rPr>
              <a:t>.Net</a:t>
            </a:r>
            <a:r>
              <a:rPr lang="en-US" sz="3200" dirty="0" smtClean="0">
                <a:solidFill>
                  <a:srgbClr val="0070C0"/>
                </a:solidFill>
              </a:rPr>
              <a:t> Core Dependency Injection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1066800" y="6488668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Demo :- </a:t>
            </a:r>
            <a:r>
              <a:rPr lang="en-US" dirty="0" err="1" smtClean="0"/>
              <a:t>core_DI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6800" y="762000"/>
            <a:ext cx="8077200" cy="2743200"/>
          </a:xfrm>
        </p:spPr>
        <p:txBody>
          <a:bodyPr>
            <a:noAutofit/>
          </a:bodyPr>
          <a:lstStyle/>
          <a:p>
            <a:r>
              <a:rPr lang="en-US" sz="2400" dirty="0" smtClean="0"/>
              <a:t>Loose Coupling</a:t>
            </a:r>
          </a:p>
          <a:p>
            <a:r>
              <a:rPr lang="en-US" sz="2400" dirty="0" smtClean="0"/>
              <a:t>Easy to Test</a:t>
            </a:r>
          </a:p>
          <a:p>
            <a:pPr>
              <a:buNone/>
            </a:pPr>
            <a:r>
              <a:rPr lang="en-US" sz="2400" b="1" dirty="0" smtClean="0"/>
              <a:t>Dependency Lifetimes : -</a:t>
            </a:r>
          </a:p>
          <a:p>
            <a:r>
              <a:rPr lang="en-US" sz="2400" b="1" dirty="0" err="1" smtClean="0"/>
              <a:t>AddTransient</a:t>
            </a:r>
            <a:r>
              <a:rPr lang="en-US" sz="2400" dirty="0" smtClean="0"/>
              <a:t> – Created every time they are </a:t>
            </a:r>
            <a:r>
              <a:rPr lang="en-US" sz="2400" dirty="0" smtClean="0"/>
              <a:t>requested</a:t>
            </a:r>
          </a:p>
          <a:p>
            <a:r>
              <a:rPr lang="en-US" sz="2400" b="1" dirty="0" err="1" smtClean="0"/>
              <a:t>AddScoped</a:t>
            </a:r>
            <a:r>
              <a:rPr lang="en-US" sz="2400" dirty="0" smtClean="0"/>
              <a:t> – Created once per </a:t>
            </a:r>
            <a:r>
              <a:rPr lang="en-US" sz="2400" dirty="0" smtClean="0"/>
              <a:t>request(scope). </a:t>
            </a:r>
            <a:endParaRPr lang="en-US" sz="2400" dirty="0" smtClean="0"/>
          </a:p>
          <a:p>
            <a:r>
              <a:rPr lang="en-US" sz="2400" b="1" dirty="0" err="1" smtClean="0"/>
              <a:t>AddSingleton</a:t>
            </a:r>
            <a:r>
              <a:rPr lang="en-US" sz="2400" dirty="0" smtClean="0"/>
              <a:t> – Created only for the first </a:t>
            </a:r>
            <a:r>
              <a:rPr lang="en-US" sz="2400" dirty="0" smtClean="0"/>
              <a:t>request</a:t>
            </a:r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pic>
        <p:nvPicPr>
          <p:cNvPr id="1026" name="Picture 2" descr="E:\Study\CORE\CORE\SingletonVSTransientVSscop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3429000"/>
            <a:ext cx="7391400" cy="297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Exception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838200"/>
            <a:ext cx="8077200" cy="533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Add Exception handling middleware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00200"/>
            <a:ext cx="4114800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86000"/>
            <a:ext cx="7806170" cy="2133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47800" y="6096000"/>
            <a:ext cx="3694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 : - </a:t>
            </a:r>
            <a:r>
              <a:rPr lang="en-US" smtClean="0"/>
              <a:t>Core_Exception_handling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44221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Logging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838200"/>
            <a:ext cx="8077200" cy="533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Instance an instance of </a:t>
            </a:r>
            <a:r>
              <a:rPr lang="en-US" sz="2400" dirty="0" err="1" smtClean="0"/>
              <a:t>ILogger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447800" y="6096000"/>
            <a:ext cx="3694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 : - </a:t>
            </a:r>
            <a:r>
              <a:rPr lang="en-US" smtClean="0"/>
              <a:t>Core_Exception_handling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71600"/>
            <a:ext cx="4505325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45" y="3353666"/>
            <a:ext cx="80772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86536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Publish cross-platform .NET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838200"/>
            <a:ext cx="8077200" cy="5029200"/>
          </a:xfrm>
        </p:spPr>
        <p:txBody>
          <a:bodyPr>
            <a:noAutofit/>
          </a:bodyPr>
          <a:lstStyle/>
          <a:p>
            <a:pPr marL="82296" indent="0">
              <a:buNone/>
            </a:pPr>
            <a:r>
              <a:rPr lang="en-US" sz="2400" dirty="0"/>
              <a:t>.NET Core application deployment </a:t>
            </a:r>
            <a:r>
              <a:rPr lang="en-US" sz="2400" dirty="0" smtClean="0"/>
              <a:t>options : -</a:t>
            </a:r>
          </a:p>
          <a:p>
            <a:r>
              <a:rPr lang="en-US" sz="2400" dirty="0"/>
              <a:t>framework-dependent applications </a:t>
            </a:r>
            <a:endParaRPr lang="en-US" sz="2400" dirty="0" smtClean="0"/>
          </a:p>
          <a:p>
            <a:r>
              <a:rPr lang="en-US" sz="2400" dirty="0"/>
              <a:t>self-contained applications.</a:t>
            </a:r>
          </a:p>
          <a:p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066800" y="5839691"/>
            <a:ext cx="345652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 : - </a:t>
            </a:r>
            <a:endParaRPr lang="en-US" dirty="0" smtClean="0"/>
          </a:p>
          <a:p>
            <a:r>
              <a:rPr lang="en-US" dirty="0" smtClean="0"/>
              <a:t>1.Core_FrameworkDependantApp</a:t>
            </a:r>
          </a:p>
          <a:p>
            <a:r>
              <a:rPr lang="en-US" dirty="0"/>
              <a:t>2. </a:t>
            </a:r>
            <a:r>
              <a:rPr lang="en-US" dirty="0" err="1"/>
              <a:t>Core_Self</a:t>
            </a:r>
            <a:r>
              <a:rPr lang="en-US" dirty="0"/>
              <a:t>-contained app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46471255"/>
              </p:ext>
            </p:extLst>
          </p:nvPr>
        </p:nvGraphicFramePr>
        <p:xfrm>
          <a:off x="1066800" y="2286000"/>
          <a:ext cx="80772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xmlns="" val="2549096863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xmlns="" val="3130551928"/>
                    </a:ext>
                  </a:extLst>
                </a:gridCol>
              </a:tblGrid>
              <a:tr h="180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latin typeface="+mn-lt"/>
                        </a:rPr>
                        <a:t>framework-dependent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 smtClean="0">
                        <a:latin typeface="+mn-lt"/>
                      </a:endParaRPr>
                    </a:p>
                    <a:p>
                      <a:r>
                        <a:rPr lang="en-US" sz="2000" b="1" dirty="0" smtClean="0">
                          <a:latin typeface="+mn-lt"/>
                        </a:rPr>
                        <a:t>1.Net core framework required</a:t>
                      </a:r>
                    </a:p>
                    <a:p>
                      <a:r>
                        <a:rPr lang="en-US" sz="2000" b="1" dirty="0" smtClean="0">
                          <a:latin typeface="+mn-lt"/>
                        </a:rPr>
                        <a:t>2. Run on any O.S without</a:t>
                      </a:r>
                      <a:r>
                        <a:rPr lang="en-US" sz="2000" b="1" baseline="0" dirty="0" smtClean="0">
                          <a:latin typeface="+mn-lt"/>
                        </a:rPr>
                        <a:t> any modifications</a:t>
                      </a:r>
                      <a:endParaRPr lang="en-US" sz="2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+mn-lt"/>
                        </a:rPr>
                        <a:t>self-contained</a:t>
                      </a:r>
                    </a:p>
                    <a:p>
                      <a:endParaRPr lang="en-US" sz="2000" b="1" dirty="0" smtClean="0">
                        <a:latin typeface="+mn-lt"/>
                      </a:endParaRPr>
                    </a:p>
                    <a:p>
                      <a:r>
                        <a:rPr lang="en-US" sz="2000" b="1" dirty="0" smtClean="0">
                          <a:latin typeface="+mn-lt"/>
                        </a:rPr>
                        <a:t>1.App contains everything(not req.)</a:t>
                      </a:r>
                    </a:p>
                    <a:p>
                      <a:r>
                        <a:rPr lang="en-US" sz="2000" b="1" dirty="0" smtClean="0">
                          <a:latin typeface="+mn-lt"/>
                        </a:rPr>
                        <a:t>2.</a:t>
                      </a:r>
                      <a:r>
                        <a:rPr kumimoji="0" lang="en-US" sz="20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need to publish an OS-specific version</a:t>
                      </a:r>
                      <a:endParaRPr lang="en-US" sz="20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1434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49410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sz="4400" dirty="0" smtClean="0">
                <a:solidFill>
                  <a:srgbClr val="0070C0"/>
                </a:solidFill>
              </a:rPr>
              <a:t>Difference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295400" y="1066800"/>
          <a:ext cx="7497762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/>
                <a:gridCol w="2743200"/>
                <a:gridCol w="1782762"/>
              </a:tblGrid>
              <a:tr h="2184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.NET 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.NET</a:t>
                      </a:r>
                      <a:r>
                        <a:rPr lang="en-US" baseline="0" dirty="0" smtClean="0"/>
                        <a:t> 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High-performance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Docker</a:t>
                      </a:r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containers support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Command 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Cross – Platform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 - Configured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Open 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Better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Installation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143000"/>
            <a:ext cx="8077200" cy="5715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To develop ASP.NET Core application, the following must be installed in your system:</a:t>
            </a:r>
          </a:p>
          <a:p>
            <a:r>
              <a:rPr lang="en-US" sz="2400" dirty="0" smtClean="0"/>
              <a:t>.NET Core SDK</a:t>
            </a:r>
          </a:p>
          <a:p>
            <a:r>
              <a:rPr lang="en-US" sz="2400" dirty="0" smtClean="0"/>
              <a:t>Integrated Development Environment (IDE)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Go to </a:t>
            </a:r>
            <a:r>
              <a:rPr lang="en-US" sz="2400" dirty="0" smtClean="0">
                <a:hlinkClick r:id="rId2"/>
              </a:rPr>
              <a:t>https://www.microsoft.com/net/core</a:t>
            </a:r>
            <a:r>
              <a:rPr lang="en-US" sz="2400" dirty="0" smtClean="0"/>
              <a:t> and select the platform you are using.</a:t>
            </a:r>
          </a:p>
          <a:p>
            <a:r>
              <a:rPr lang="en-US" sz="2400" dirty="0" smtClean="0"/>
              <a:t>You can develop, restore, build and run .NET Core application either with Visual Studio or with command line interface for .NET Core. 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solidFill>
                  <a:srgbClr val="0070C0"/>
                </a:solidFill>
              </a:rPr>
              <a:t>CLI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.NET Core command-line interface (CLI) is a new cross-platform tool for creating, restoring packages, building, running and publishing .NET applications.</a:t>
            </a:r>
          </a:p>
          <a:p>
            <a:r>
              <a:rPr lang="en-US" sz="2400" dirty="0" smtClean="0"/>
              <a:t>The following is a command structure :-</a:t>
            </a:r>
          </a:p>
          <a:p>
            <a:r>
              <a:rPr lang="en-US" sz="2400" dirty="0" err="1" smtClean="0"/>
              <a:t>dotnet</a:t>
            </a:r>
            <a:r>
              <a:rPr lang="en-US" sz="2400" dirty="0" smtClean="0"/>
              <a:t> &lt;command&gt; &lt;argument&gt; &lt;option&gt;</a:t>
            </a:r>
          </a:p>
          <a:p>
            <a:r>
              <a:rPr lang="en-US" sz="2400" dirty="0" err="1" smtClean="0"/>
              <a:t>E.g</a:t>
            </a:r>
            <a:r>
              <a:rPr lang="en-US" sz="2400" dirty="0" smtClean="0"/>
              <a:t>:- </a:t>
            </a:r>
          </a:p>
          <a:p>
            <a:r>
              <a:rPr lang="en-US" sz="2400" dirty="0" err="1" smtClean="0"/>
              <a:t>dotnet</a:t>
            </a:r>
            <a:r>
              <a:rPr lang="en-US" sz="2400" dirty="0" smtClean="0"/>
              <a:t> new console</a:t>
            </a:r>
          </a:p>
          <a:p>
            <a:r>
              <a:rPr lang="en-US" sz="2400" dirty="0" err="1" smtClean="0"/>
              <a:t>dotnet</a:t>
            </a:r>
            <a:r>
              <a:rPr lang="en-US" sz="2400" dirty="0" smtClean="0"/>
              <a:t> build</a:t>
            </a:r>
          </a:p>
          <a:p>
            <a:r>
              <a:rPr lang="en-US" sz="2400" dirty="0" err="1" smtClean="0"/>
              <a:t>dotnet</a:t>
            </a:r>
            <a:r>
              <a:rPr lang="en-US" sz="2400" dirty="0" smtClean="0"/>
              <a:t> run</a:t>
            </a:r>
          </a:p>
          <a:p>
            <a:r>
              <a:rPr lang="en-US" sz="2400" dirty="0" err="1" smtClean="0"/>
              <a:t>dotnet</a:t>
            </a:r>
            <a:r>
              <a:rPr lang="en-US" sz="2400" dirty="0" smtClean="0"/>
              <a:t> new </a:t>
            </a:r>
            <a:r>
              <a:rPr lang="en-US" sz="2400" dirty="0" err="1" smtClean="0"/>
              <a:t>mvc</a:t>
            </a:r>
            <a:endParaRPr lang="en-US" sz="2400" dirty="0" smtClean="0"/>
          </a:p>
          <a:p>
            <a:endParaRPr lang="en-US" sz="2400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CLI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524000"/>
            <a:ext cx="6756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CLI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94676" y="1447800"/>
            <a:ext cx="6380197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2203</TotalTime>
  <Words>875</Words>
  <Application>Microsoft Office PowerPoint</Application>
  <PresentationFormat>On-screen Show (4:3)</PresentationFormat>
  <Paragraphs>305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Solstice</vt:lpstr>
      <vt:lpstr>.net</vt:lpstr>
      <vt:lpstr>Slide 2</vt:lpstr>
      <vt:lpstr>What is .Net Core? </vt:lpstr>
      <vt:lpstr>Features of .NET Core? </vt:lpstr>
      <vt:lpstr>Difference</vt:lpstr>
      <vt:lpstr>Installation</vt:lpstr>
      <vt:lpstr>CLI</vt:lpstr>
      <vt:lpstr>CLI</vt:lpstr>
      <vt:lpstr>CLI</vt:lpstr>
      <vt:lpstr>Structure</vt:lpstr>
      <vt:lpstr>Structure</vt:lpstr>
      <vt:lpstr>Structure</vt:lpstr>
      <vt:lpstr>Structure</vt:lpstr>
      <vt:lpstr>Structure</vt:lpstr>
      <vt:lpstr>InProcess Hosting</vt:lpstr>
      <vt:lpstr>InProcess Hosting</vt:lpstr>
      <vt:lpstr>OutOfProcess Hosting</vt:lpstr>
      <vt:lpstr>Kestrel Server</vt:lpstr>
      <vt:lpstr>InProcess VS OutOfProcess</vt:lpstr>
      <vt:lpstr>Structure</vt:lpstr>
      <vt:lpstr>LaunchSettings.json</vt:lpstr>
      <vt:lpstr>Development Environments</vt:lpstr>
      <vt:lpstr>AppSettings.json</vt:lpstr>
      <vt:lpstr>Structure</vt:lpstr>
      <vt:lpstr>Program.cs</vt:lpstr>
      <vt:lpstr>startup.cs</vt:lpstr>
      <vt:lpstr>startup.cs</vt:lpstr>
      <vt:lpstr>startup.cs</vt:lpstr>
      <vt:lpstr>Middleware</vt:lpstr>
      <vt:lpstr>Middleware Pipeline</vt:lpstr>
      <vt:lpstr>Short circuiting middleware</vt:lpstr>
      <vt:lpstr>Middleware Example</vt:lpstr>
      <vt:lpstr>Middleware</vt:lpstr>
      <vt:lpstr>Built-In Middlewares(UseStaticFiles) </vt:lpstr>
      <vt:lpstr>Built-In Middlewares (UseDefaultFiles)</vt:lpstr>
      <vt:lpstr>Built-In Middlewares </vt:lpstr>
      <vt:lpstr>Built-In Middlewares </vt:lpstr>
      <vt:lpstr>Built-In Middlewares (UseFileServer)</vt:lpstr>
      <vt:lpstr>Built-In Middlewares </vt:lpstr>
      <vt:lpstr>Built-In Middlewares </vt:lpstr>
      <vt:lpstr>Setup MVC in ASP.NET CORE</vt:lpstr>
      <vt:lpstr>Routing</vt:lpstr>
      <vt:lpstr>Tag helpers</vt:lpstr>
      <vt:lpstr>Tag helpers</vt:lpstr>
      <vt:lpstr>Slide 45</vt:lpstr>
      <vt:lpstr>.Net Core Dependency Injection</vt:lpstr>
      <vt:lpstr>Exception Handling</vt:lpstr>
      <vt:lpstr>Logging</vt:lpstr>
      <vt:lpstr>Publish cross-platform .NET app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Manish</dc:creator>
  <cp:lastModifiedBy>Manish</cp:lastModifiedBy>
  <cp:revision>174</cp:revision>
  <dcterms:created xsi:type="dcterms:W3CDTF">2019-10-13T14:22:03Z</dcterms:created>
  <dcterms:modified xsi:type="dcterms:W3CDTF">2019-11-09T20:04:44Z</dcterms:modified>
</cp:coreProperties>
</file>